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83" r:id="rId1"/>
    <p:sldMasterId id="2147483901" r:id="rId2"/>
  </p:sldMasterIdLst>
  <p:handoutMasterIdLst>
    <p:handoutMasterId r:id="rId14"/>
  </p:handoutMasterIdLst>
  <p:sldIdLst>
    <p:sldId id="274" r:id="rId3"/>
    <p:sldId id="275" r:id="rId4"/>
    <p:sldId id="276" r:id="rId5"/>
    <p:sldId id="280" r:id="rId6"/>
    <p:sldId id="277" r:id="rId7"/>
    <p:sldId id="281" r:id="rId8"/>
    <p:sldId id="278" r:id="rId9"/>
    <p:sldId id="282" r:id="rId10"/>
    <p:sldId id="279" r:id="rId11"/>
    <p:sldId id="283" r:id="rId12"/>
    <p:sldId id="273" r:id="rId13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7F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Vidutinis stilius 2 – paryškinima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s vietos rezervavimo ženklas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51E188-AF6F-4AA1-B3F5-11F519E18441}" type="datetimeFigureOut">
              <a:rPr lang="lt-LT" smtClean="0"/>
              <a:t>2021-11-19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2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3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A02C33-1062-405F-939A-60FA4336423A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1753774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/>
              <a:t>Spustelėję redag. ruoš. paantrš. stilių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4878957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nė nuotrauka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304588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vadinima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1644681"/>
      </p:ext>
    </p:extLst>
  </p:cSld>
  <p:clrMapOvr>
    <a:masterClrMapping/>
  </p:clrMapOvr>
  <p:transition spd="med">
    <p:pull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as su antraš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0204518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ortelės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204614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siūlymo pavadinimas kortelė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63935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arba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lt-LT"/>
              <a:t>Spustelėję redag. ruoš. teksto stilių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5841610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731573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080717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lt-LT"/>
              <a:t>Spustelėję redag. ruoš. paantrš.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928431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554149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820829"/>
      </p:ext>
    </p:extLst>
  </p:cSld>
  <p:clrMapOvr>
    <a:masterClrMapping/>
  </p:clrMapOvr>
  <p:transition spd="med">
    <p:pull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580811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11/19/2021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0955945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4963418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7941443"/>
      </p:ext>
    </p:extLst>
  </p:cSld>
  <p:clrMapOvr>
    <a:masterClrMapping/>
  </p:clrMapOvr>
  <p:transition spd="med">
    <p:pull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3033131"/>
      </p:ext>
    </p:extLst>
  </p:cSld>
  <p:clrMapOvr>
    <a:masterClrMapping/>
  </p:clrMapOvr>
  <p:transition spd="med">
    <p:pull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11/19/2021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780531"/>
      </p:ext>
    </p:extLst>
  </p:cSld>
  <p:clrMapOvr>
    <a:masterClrMapping/>
  </p:clrMapOvr>
  <p:transition spd="med">
    <p:pull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lt-LT"/>
              <a:t>Spustelėję redag. ruoš. pavad. stilių</a:t>
            </a:r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5768764"/>
      </p:ext>
    </p:extLst>
  </p:cSld>
  <p:clrMapOvr>
    <a:masterClrMapping/>
  </p:clrMapOvr>
  <p:transition spd="med">
    <p:pull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smtClean="0"/>
              <a:t>11/19/2021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7477693"/>
      </p:ext>
    </p:extLst>
  </p:cSld>
  <p:clrMapOvr>
    <a:masterClrMapping/>
  </p:clrMapOvr>
  <p:transition spd="med">
    <p:pull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6908911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7774247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smtClean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9416199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09595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8184877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5010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smtClean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4055220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lt-LT"/>
              <a:t>Spustelėkite piktogr. norėdami įtraukti pav.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/>
              <a:t>Spustelėję redag. ruoš. teksto stilių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372835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3" Type="http://schemas.openxmlformats.org/officeDocument/2006/relationships/slideLayout" Target="../slideLayouts/slideLayout20.xml"/><Relationship Id="rId7" Type="http://schemas.openxmlformats.org/officeDocument/2006/relationships/slideLayout" Target="../slideLayouts/slideLayout24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7.xml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0018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  <p:sldLayoutId id="2147483886" r:id="rId3"/>
    <p:sldLayoutId id="2147483887" r:id="rId4"/>
    <p:sldLayoutId id="2147483888" r:id="rId5"/>
    <p:sldLayoutId id="2147483889" r:id="rId6"/>
    <p:sldLayoutId id="2147483890" r:id="rId7"/>
    <p:sldLayoutId id="2147483891" r:id="rId8"/>
    <p:sldLayoutId id="2147483892" r:id="rId9"/>
    <p:sldLayoutId id="2147483893" r:id="rId10"/>
    <p:sldLayoutId id="2147483894" r:id="rId11"/>
    <p:sldLayoutId id="2147483895" r:id="rId12"/>
    <p:sldLayoutId id="2147483896" r:id="rId13"/>
    <p:sldLayoutId id="2147483897" r:id="rId14"/>
    <p:sldLayoutId id="2147483898" r:id="rId15"/>
    <p:sldLayoutId id="2147483899" r:id="rId16"/>
    <p:sldLayoutId id="2147483900" r:id="rId17"/>
  </p:sldLayoutIdLst>
  <p:transition spd="med">
    <p:pull/>
  </p:transition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/>
              <a:t>Spustelėję redag. ruoš. pavad. stilių</a:t>
            </a:r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/>
              <a:t>Spustelėję redag. ruoš. teksto stilių</a:t>
            </a:r>
          </a:p>
          <a:p>
            <a:pPr lvl="1"/>
            <a:r>
              <a:rPr lang="lt-LT"/>
              <a:t>Antras lygmuo</a:t>
            </a:r>
          </a:p>
          <a:p>
            <a:pPr lvl="2"/>
            <a:r>
              <a:rPr lang="lt-LT"/>
              <a:t>Trečias lygmuo</a:t>
            </a:r>
          </a:p>
          <a:p>
            <a:pPr lvl="3"/>
            <a:r>
              <a:rPr lang="lt-LT"/>
              <a:t>Ketvirtas lygmuo</a:t>
            </a:r>
          </a:p>
          <a:p>
            <a:pPr lvl="4"/>
            <a:r>
              <a:rPr lang="lt-LT"/>
              <a:t>Penktas lygmuo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11/19/2021</a:t>
            </a:fld>
            <a:endParaRPr lang="en-US" dirty="0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63929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2" r:id="rId1"/>
    <p:sldLayoutId id="2147483903" r:id="rId2"/>
    <p:sldLayoutId id="2147483904" r:id="rId3"/>
    <p:sldLayoutId id="2147483905" r:id="rId4"/>
    <p:sldLayoutId id="2147483906" r:id="rId5"/>
    <p:sldLayoutId id="2147483907" r:id="rId6"/>
    <p:sldLayoutId id="2147483908" r:id="rId7"/>
    <p:sldLayoutId id="2147483909" r:id="rId8"/>
    <p:sldLayoutId id="2147483910" r:id="rId9"/>
    <p:sldLayoutId id="2147483911" r:id="rId10"/>
    <p:sldLayoutId id="2147483912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ntrinis pavadinimas 2"/>
          <p:cNvSpPr>
            <a:spLocks noGrp="1"/>
          </p:cNvSpPr>
          <p:nvPr>
            <p:ph type="subTitle" idx="1"/>
          </p:nvPr>
        </p:nvSpPr>
        <p:spPr>
          <a:xfrm>
            <a:off x="1854924" y="5575571"/>
            <a:ext cx="9757068" cy="1388534"/>
          </a:xfrm>
        </p:spPr>
        <p:txBody>
          <a:bodyPr>
            <a:normAutofit/>
          </a:bodyPr>
          <a:lstStyle/>
          <a:p>
            <a:r>
              <a:rPr lang="lt-LT" sz="2400" dirty="0"/>
              <a:t>Matematikos mokytoja Danutė </a:t>
            </a:r>
            <a:r>
              <a:rPr lang="lt-LT" sz="2400" dirty="0" err="1"/>
              <a:t>Marcinkevičienė</a:t>
            </a:r>
            <a:endParaRPr lang="lt-LT" sz="2400" dirty="0"/>
          </a:p>
          <a:p>
            <a:r>
              <a:rPr lang="lt-LT" sz="2400" dirty="0"/>
              <a:t>Lietuvių kalbos mokytoja Rima Bartkienė</a:t>
            </a:r>
            <a:endParaRPr lang="lt-LT" sz="3200" dirty="0"/>
          </a:p>
          <a:p>
            <a:endParaRPr lang="lt-LT" dirty="0"/>
          </a:p>
        </p:txBody>
      </p:sp>
      <p:sp>
        <p:nvSpPr>
          <p:cNvPr id="2" name="Pavadinimas 1"/>
          <p:cNvSpPr>
            <a:spLocks noGrp="1"/>
          </p:cNvSpPr>
          <p:nvPr>
            <p:ph type="ctrTitle"/>
          </p:nvPr>
        </p:nvSpPr>
        <p:spPr>
          <a:xfrm>
            <a:off x="2813886" y="44316"/>
            <a:ext cx="8425244" cy="4154749"/>
          </a:xfrm>
        </p:spPr>
        <p:txBody>
          <a:bodyPr>
            <a:normAutofit/>
          </a:bodyPr>
          <a:lstStyle/>
          <a:p>
            <a:pPr algn="ctr"/>
            <a:r>
              <a:rPr lang="lt-LT" sz="2700" dirty="0">
                <a:solidFill>
                  <a:schemeClr val="tx1"/>
                </a:solidFill>
              </a:rPr>
              <a:t>Integruota </a:t>
            </a:r>
            <a:br>
              <a:rPr lang="lt-LT" sz="2700" dirty="0">
                <a:solidFill>
                  <a:schemeClr val="tx1"/>
                </a:solidFill>
              </a:rPr>
            </a:br>
            <a:r>
              <a:rPr lang="lt-LT" sz="2700" dirty="0">
                <a:solidFill>
                  <a:schemeClr val="tx1"/>
                </a:solidFill>
              </a:rPr>
              <a:t>matematikos ir lietuvių kalbos pamoka</a:t>
            </a:r>
            <a:br>
              <a:rPr lang="lt-LT" sz="2700" dirty="0">
                <a:solidFill>
                  <a:schemeClr val="tx1"/>
                </a:solidFill>
              </a:rPr>
            </a:br>
            <a:r>
              <a:rPr lang="lt-LT" sz="2700" dirty="0">
                <a:solidFill>
                  <a:schemeClr val="tx1"/>
                </a:solidFill>
              </a:rPr>
              <a:t/>
            </a:r>
            <a:br>
              <a:rPr lang="lt-LT" sz="2700" dirty="0">
                <a:solidFill>
                  <a:schemeClr val="tx1"/>
                </a:solidFill>
              </a:rPr>
            </a:br>
            <a:r>
              <a:rPr lang="lt-LT" sz="4800" dirty="0">
                <a:latin typeface="Monotype Corsiva" panose="03010101010201010101" pitchFamily="66" charset="0"/>
              </a:rPr>
              <a:t>Atidusis tekstinių uždavinių skaitymas ir sprendimas, sudarant trupmenines lygtis</a:t>
            </a:r>
            <a:endParaRPr lang="lt-LT" sz="4000" dirty="0">
              <a:solidFill>
                <a:schemeClr val="tx1"/>
              </a:solidFill>
              <a:latin typeface="Monotype Corsiva" panose="03010101010201010101" pitchFamily="66" charset="0"/>
            </a:endParaRPr>
          </a:p>
        </p:txBody>
      </p:sp>
      <p:pic>
        <p:nvPicPr>
          <p:cNvPr id="6156" name="Picture 12" descr="Vaikas,skaitymas,knyga,mergaitės,švietimas - nemokamos nuotraukos.  Mediakatalogas.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602" y="2517576"/>
            <a:ext cx="2743284" cy="4340424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037903"/>
      </p:ext>
    </p:extLst>
  </p:cSld>
  <p:clrMapOvr>
    <a:masterClrMapping/>
  </p:clrMapOvr>
  <p:transition spd="med">
    <p:pull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Pavadinimas 1"/>
              <p:cNvSpPr>
                <a:spLocks noGrp="1"/>
              </p:cNvSpPr>
              <p:nvPr>
                <p:ph type="title"/>
              </p:nvPr>
            </p:nvSpPr>
            <p:spPr>
              <a:xfrm>
                <a:off x="1608598" y="3974006"/>
                <a:ext cx="4224031" cy="1752599"/>
              </a:xfrm>
            </p:spPr>
            <p:txBody>
              <a:bodyPr/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i="1">
                            <a:latin typeface="Cambria Math" panose="02040503050406030204" pitchFamily="18" charset="0"/>
                          </a:rPr>
                          <m:t>46</m:t>
                        </m:r>
                      </m:num>
                      <m:den>
                        <m:r>
                          <a:rPr lang="lt-LT" i="1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lt-LT" i="1">
                            <a:latin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lt-LT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i="1">
                            <a:latin typeface="Cambria Math" panose="02040503050406030204" pitchFamily="18" charset="0"/>
                          </a:rPr>
                          <m:t>10</m:t>
                        </m:r>
                      </m:num>
                      <m:den>
                        <m:r>
                          <a:rPr lang="lt-LT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lt-LT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=2,5</a:t>
                </a:r>
                <a:endParaRPr lang="lt-LT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" name="Pavadinimas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608598" y="3974006"/>
                <a:ext cx="4224031" cy="1752599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3" name="Lentelė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455361"/>
                  </p:ext>
                </p:extLst>
              </p:nvPr>
            </p:nvGraphicFramePr>
            <p:xfrm>
              <a:off x="2034729" y="594742"/>
              <a:ext cx="8496916" cy="33136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2422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35663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PASROVIUI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(x+3)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46</m:t>
                                    </m:r>
                                  </m:num>
                                  <m:den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+3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en-US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Ž</a:t>
                          </a:r>
                          <a:r>
                            <a:rPr lang="en-US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ERU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10</m:t>
                                    </m:r>
                                  </m:num>
                                  <m:den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3" name="Lentelė 2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348455361"/>
                  </p:ext>
                </p:extLst>
              </p:nvPr>
            </p:nvGraphicFramePr>
            <p:xfrm>
              <a:off x="2034729" y="594742"/>
              <a:ext cx="8496916" cy="33136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2422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005840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  <a:endParaRPr lang="lt-LT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 smtClean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  <a:endParaRPr lang="lt-LT" sz="2400" b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 smtClean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  <a:endParaRPr lang="lt-LT" sz="2400" b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PASROVIUI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46 km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</a:t>
                          </a:r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x+3) km/h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000" t="-95263" r="-1146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</a:t>
                          </a:r>
                          <a:r>
                            <a:rPr lang="lt-LT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Ž</a:t>
                          </a:r>
                          <a:r>
                            <a:rPr lang="en-US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ERU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10 km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000" t="-195263" r="-1146" b="-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5" name="TextBox 4"/>
          <p:cNvSpPr txBox="1"/>
          <p:nvPr/>
        </p:nvSpPr>
        <p:spPr>
          <a:xfrm>
            <a:off x="2423604" y="159798"/>
            <a:ext cx="524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Sakykime, kad valties savasis greitis x km/h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624251" y="1985554"/>
            <a:ext cx="1208378" cy="4180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6" name="TextBox 5"/>
          <p:cNvSpPr txBox="1"/>
          <p:nvPr/>
        </p:nvSpPr>
        <p:spPr>
          <a:xfrm>
            <a:off x="4550229" y="3156856"/>
            <a:ext cx="1208378" cy="41801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7" name="TextBox 6"/>
          <p:cNvSpPr txBox="1"/>
          <p:nvPr/>
        </p:nvSpPr>
        <p:spPr>
          <a:xfrm>
            <a:off x="6566431" y="2042562"/>
            <a:ext cx="1654459" cy="3610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6566431" y="3200696"/>
            <a:ext cx="1654459" cy="361004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9" name="TextBox 8"/>
          <p:cNvSpPr txBox="1"/>
          <p:nvPr/>
        </p:nvSpPr>
        <p:spPr>
          <a:xfrm>
            <a:off x="8643427" y="1805051"/>
            <a:ext cx="1571728" cy="8684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0" name="TextBox 9"/>
          <p:cNvSpPr txBox="1"/>
          <p:nvPr/>
        </p:nvSpPr>
        <p:spPr>
          <a:xfrm>
            <a:off x="8643427" y="2903818"/>
            <a:ext cx="1571728" cy="868479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1" name="TextBox 10"/>
          <p:cNvSpPr txBox="1"/>
          <p:nvPr/>
        </p:nvSpPr>
        <p:spPr>
          <a:xfrm>
            <a:off x="2034728" y="4416065"/>
            <a:ext cx="3181705" cy="1061626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2594738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xit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xit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0-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24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0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36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1+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eDUST Smile Funny - Smile Funny . Buy Smile toys in India. shop for eDUST  products in India. | Flipkart.co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8901" y="2556769"/>
            <a:ext cx="8788893" cy="43012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ntrinis pavadinimas 7"/>
          <p:cNvSpPr>
            <a:spLocks noGrp="1"/>
          </p:cNvSpPr>
          <p:nvPr>
            <p:ph type="subTitle" idx="1"/>
          </p:nvPr>
        </p:nvSpPr>
        <p:spPr>
          <a:xfrm>
            <a:off x="648070" y="672372"/>
            <a:ext cx="10857389" cy="5506486"/>
          </a:xfrm>
        </p:spPr>
        <p:txBody>
          <a:bodyPr>
            <a:noAutofit/>
          </a:bodyPr>
          <a:lstStyle/>
          <a:p>
            <a:pPr indent="444500" algn="just"/>
            <a:r>
              <a:rPr lang="en-US" sz="3600" b="1" dirty="0">
                <a:solidFill>
                  <a:schemeClr val="tx1"/>
                </a:solidFill>
              </a:rPr>
              <a:t>Gr</a:t>
            </a:r>
            <a:r>
              <a:rPr lang="lt-LT" sz="3600" b="1" dirty="0" err="1">
                <a:solidFill>
                  <a:schemeClr val="tx1"/>
                </a:solidFill>
              </a:rPr>
              <a:t>įžk</a:t>
            </a:r>
            <a:r>
              <a:rPr lang="en-US" sz="3600" b="1" dirty="0" err="1">
                <a:solidFill>
                  <a:schemeClr val="tx1"/>
                </a:solidFill>
              </a:rPr>
              <a:t>ime</a:t>
            </a:r>
            <a:r>
              <a:rPr lang="en-US" sz="3600" b="1" dirty="0">
                <a:solidFill>
                  <a:schemeClr val="tx1"/>
                </a:solidFill>
              </a:rPr>
              <a:t> </a:t>
            </a:r>
            <a:r>
              <a:rPr lang="en-US" sz="3600" b="1" dirty="0" err="1">
                <a:solidFill>
                  <a:schemeClr val="tx1"/>
                </a:solidFill>
              </a:rPr>
              <a:t>prie</a:t>
            </a:r>
            <a:r>
              <a:rPr lang="lt-LT" sz="3600" b="1" dirty="0">
                <a:solidFill>
                  <a:schemeClr val="tx1"/>
                </a:solidFill>
              </a:rPr>
              <a:t> pamokos uždavinio:</a:t>
            </a:r>
          </a:p>
          <a:p>
            <a:pPr indent="444500" algn="just"/>
            <a:r>
              <a:rPr lang="lt-LT" sz="3600" dirty="0"/>
              <a:t> </a:t>
            </a: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Remdamiesi pavyzdžiais, įtvirtindami trupmeninių lygčių sprendimą, tekstiniuose uždaviniuose išskirsime  raktinius žodžius, savarankiškai sudarysite lygtį bent vieno uždavinio iš dviejų ir ją išspręsite.</a:t>
            </a:r>
          </a:p>
          <a:p>
            <a:pPr indent="444500" algn="just"/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	Kaip pavyko?</a:t>
            </a:r>
          </a:p>
        </p:txBody>
      </p:sp>
    </p:spTree>
    <p:extLst>
      <p:ext uri="{BB962C8B-B14F-4D97-AF65-F5344CB8AC3E}">
        <p14:creationId xmlns:p14="http://schemas.microsoft.com/office/powerpoint/2010/main" val="2274615427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3197703" y="747945"/>
            <a:ext cx="6017320" cy="938032"/>
          </a:xfrm>
        </p:spPr>
        <p:txBody>
          <a:bodyPr/>
          <a:lstStyle/>
          <a:p>
            <a:pPr algn="ctr"/>
            <a:r>
              <a:rPr lang="lt-LT" b="1" dirty="0"/>
              <a:t>Pamokos uždavinys: </a:t>
            </a:r>
            <a:endParaRPr lang="lt-LT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2148397" y="2227514"/>
            <a:ext cx="8895426" cy="3054700"/>
          </a:xfrm>
        </p:spPr>
        <p:txBody>
          <a:bodyPr>
            <a:normAutofit/>
          </a:bodyPr>
          <a:lstStyle/>
          <a:p>
            <a:pPr marL="0" indent="444500" algn="just">
              <a:buNone/>
            </a:pPr>
            <a:r>
              <a:rPr lang="lt-LT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Remdamiesi pavyzdžiais, įtvirtindami trupmeninių lygčių sprendimą, tekstiniuose uždaviniuose išskirsime raktinius žodžius, savarankiškai sudarysite lygtį bent vieno uždavinio iš dviejų ir ją išspręsite.</a:t>
            </a:r>
          </a:p>
        </p:txBody>
      </p:sp>
      <p:pic>
        <p:nvPicPr>
          <p:cNvPr id="4" name="Picture 4" descr="🤓 moksliuko veidas - Emoji prasmė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6204" y="239132"/>
            <a:ext cx="1717612" cy="1717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1685846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617823" y="321815"/>
            <a:ext cx="10018713" cy="743505"/>
          </a:xfrm>
        </p:spPr>
        <p:txBody>
          <a:bodyPr/>
          <a:lstStyle/>
          <a:p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 užduotis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239)</a:t>
            </a:r>
            <a:endParaRPr lang="lt-LT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340528" y="1518083"/>
            <a:ext cx="10573305" cy="427311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Šiandien traukinys 720 km atstumą važiavo 10 km/h didesniu greičiu negu vakar, todėl tą atstumą jis įveikė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valanda greičiau. </a:t>
            </a:r>
            <a:endParaRPr lang="en-US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Kokiu greičiu traukinys važiavo vakar?</a:t>
            </a:r>
          </a:p>
        </p:txBody>
      </p:sp>
      <p:pic>
        <p:nvPicPr>
          <p:cNvPr id="8200" name="Picture 8" descr="Dėmesio – Kauno lopšelis-darželis „Klausuti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8408" y="123870"/>
            <a:ext cx="1384917" cy="17383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Tiesioji jungtis 4"/>
          <p:cNvCxnSpPr/>
          <p:nvPr/>
        </p:nvCxnSpPr>
        <p:spPr>
          <a:xfrm>
            <a:off x="1481959" y="2354317"/>
            <a:ext cx="2039007" cy="0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7" name="Tiesioji jungtis 6"/>
          <p:cNvCxnSpPr/>
          <p:nvPr/>
        </p:nvCxnSpPr>
        <p:spPr>
          <a:xfrm flipV="1">
            <a:off x="1340528" y="3825765"/>
            <a:ext cx="1466193" cy="5256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>
            <a:off x="1481959" y="5602012"/>
            <a:ext cx="3331779" cy="5256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 flipV="1">
            <a:off x="9454515" y="5596756"/>
            <a:ext cx="1466193" cy="5256"/>
          </a:xfrm>
          <a:prstGeom prst="line">
            <a:avLst/>
          </a:prstGeom>
          <a:ln w="76200"/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3710866" y="4221469"/>
            <a:ext cx="39939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4400" b="1" dirty="0">
                <a:solidFill>
                  <a:srgbClr val="FF0000"/>
                </a:solidFill>
              </a:rPr>
              <a:t>?</a:t>
            </a:r>
          </a:p>
        </p:txBody>
      </p:sp>
      <p:sp>
        <p:nvSpPr>
          <p:cNvPr id="13" name="Ovalas 12"/>
          <p:cNvSpPr/>
          <p:nvPr/>
        </p:nvSpPr>
        <p:spPr>
          <a:xfrm>
            <a:off x="7012951" y="1518083"/>
            <a:ext cx="2441564" cy="120409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5" name="Ovalas 14"/>
          <p:cNvSpPr/>
          <p:nvPr/>
        </p:nvSpPr>
        <p:spPr>
          <a:xfrm>
            <a:off x="9340993" y="3052594"/>
            <a:ext cx="2441564" cy="120409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6" name="Ovalas 15"/>
          <p:cNvSpPr/>
          <p:nvPr/>
        </p:nvSpPr>
        <p:spPr>
          <a:xfrm>
            <a:off x="3485251" y="2220434"/>
            <a:ext cx="4849452" cy="120409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  <p:sp>
        <p:nvSpPr>
          <p:cNvPr id="17" name="Ovalas 16"/>
          <p:cNvSpPr/>
          <p:nvPr/>
        </p:nvSpPr>
        <p:spPr>
          <a:xfrm>
            <a:off x="1269302" y="3761765"/>
            <a:ext cx="2441564" cy="1204096"/>
          </a:xfrm>
          <a:prstGeom prst="ellipse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4124439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5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Lentelė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590180138"/>
                  </p:ext>
                </p:extLst>
              </p:nvPr>
            </p:nvGraphicFramePr>
            <p:xfrm>
              <a:off x="2049073" y="699515"/>
              <a:ext cx="8488720" cy="33309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22180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22180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2180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2180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110316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10316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VAKAR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720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720</m:t>
                                    </m:r>
                                  </m:num>
                                  <m:den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10316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ŠIANDIEN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720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(x+10)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720</m:t>
                                    </m:r>
                                  </m:num>
                                  <m:den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+10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Lentelė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458827182"/>
                  </p:ext>
                </p:extLst>
              </p:nvPr>
            </p:nvGraphicFramePr>
            <p:xfrm>
              <a:off x="2049073" y="699515"/>
              <a:ext cx="8488720" cy="3330948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22180"/>
                    <a:gridCol w="2122180"/>
                    <a:gridCol w="2122180"/>
                    <a:gridCol w="2122180"/>
                  </a:tblGrid>
                  <a:tr h="1110316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  <a:endParaRPr lang="lt-LT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 smtClean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  <a:endParaRPr lang="lt-LT" sz="2400" b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 smtClean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  <a:endParaRPr lang="lt-LT" sz="2400" b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</a:tr>
                  <a:tr h="1110316">
                    <a:tc>
                      <a:txBody>
                        <a:bodyPr/>
                        <a:lstStyle/>
                        <a:p>
                          <a:r>
                            <a:rPr lang="lt-LT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VAKAR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720 km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</a:t>
                          </a:r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km/h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575" t="-109341" r="-1149" b="-101648"/>
                          </a:stretch>
                        </a:blipFill>
                      </a:tcPr>
                    </a:tc>
                  </a:tr>
                  <a:tr h="1110316">
                    <a:tc>
                      <a:txBody>
                        <a:bodyPr/>
                        <a:lstStyle/>
                        <a:p>
                          <a:r>
                            <a:rPr lang="lt-LT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ŠIANDIEN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720 km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(x+10) </a:t>
                          </a:r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km/h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 rotWithShape="0">
                          <a:blip r:embed="rId2"/>
                          <a:stretch>
                            <a:fillRect l="-300575" t="-208197" r="-1149" b="-1093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Stačiakampis 2"/>
              <p:cNvSpPr/>
              <p:nvPr/>
            </p:nvSpPr>
            <p:spPr>
              <a:xfrm>
                <a:off x="1815907" y="4134512"/>
                <a:ext cx="893770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720</m:t>
                          </m:r>
                        </m:num>
                        <m:den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+10</m:t>
                          </m:r>
                        </m:den>
                      </m:f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3" name="Stačiakampis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15907" y="4134512"/>
                <a:ext cx="893770" cy="61734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Stačiakampis 3"/>
              <p:cNvSpPr/>
              <p:nvPr/>
            </p:nvSpPr>
            <p:spPr>
              <a:xfrm>
                <a:off x="3263812" y="4179915"/>
                <a:ext cx="615873" cy="617348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lt-LT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720</m:t>
                          </m:r>
                        </m:num>
                        <m:den>
                          <m:r>
                            <a:rPr lang="lt-LT" i="1">
                              <a:latin typeface="Cambria Math" panose="02040503050406030204" pitchFamily="18" charset="0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lt-LT" dirty="0"/>
              </a:p>
            </p:txBody>
          </p:sp>
        </mc:Choice>
        <mc:Fallback xmlns="">
          <p:sp>
            <p:nvSpPr>
              <p:cNvPr id="4" name="Stačiakampis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3812" y="4179915"/>
                <a:ext cx="615873" cy="617348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2556249" y="4150798"/>
            <a:ext cx="109585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dirty="0"/>
              <a:t>+1 </a:t>
            </a:r>
            <a:r>
              <a:rPr lang="en-US" sz="3200" dirty="0"/>
              <a:t>=</a:t>
            </a:r>
            <a:endParaRPr lang="lt-LT" sz="3200" dirty="0"/>
          </a:p>
        </p:txBody>
      </p:sp>
      <p:sp>
        <p:nvSpPr>
          <p:cNvPr id="7" name="TextBox 6"/>
          <p:cNvSpPr txBox="1"/>
          <p:nvPr/>
        </p:nvSpPr>
        <p:spPr>
          <a:xfrm>
            <a:off x="2521258" y="204186"/>
            <a:ext cx="6356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Sakykime, kad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traukinys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vakar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iavo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x km/h greičiu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606834" y="2142309"/>
            <a:ext cx="1280160" cy="592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4606834" y="3191593"/>
            <a:ext cx="1280160" cy="592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9" name="TextBox 8"/>
          <p:cNvSpPr txBox="1"/>
          <p:nvPr/>
        </p:nvSpPr>
        <p:spPr>
          <a:xfrm>
            <a:off x="6727371" y="2137338"/>
            <a:ext cx="1280160" cy="592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0" name="TextBox 9"/>
          <p:cNvSpPr txBox="1"/>
          <p:nvPr/>
        </p:nvSpPr>
        <p:spPr>
          <a:xfrm>
            <a:off x="6466114" y="3186622"/>
            <a:ext cx="1859280" cy="59218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1" name="TextBox 10"/>
          <p:cNvSpPr txBox="1"/>
          <p:nvPr/>
        </p:nvSpPr>
        <p:spPr>
          <a:xfrm>
            <a:off x="8847907" y="1989912"/>
            <a:ext cx="1445623" cy="8092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2" name="TextBox 11"/>
          <p:cNvSpPr txBox="1"/>
          <p:nvPr/>
        </p:nvSpPr>
        <p:spPr>
          <a:xfrm>
            <a:off x="8847906" y="3078073"/>
            <a:ext cx="1445623" cy="8092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3" name="TextBox 12"/>
          <p:cNvSpPr txBox="1"/>
          <p:nvPr/>
        </p:nvSpPr>
        <p:spPr>
          <a:xfrm>
            <a:off x="1617928" y="4038545"/>
            <a:ext cx="954727" cy="8092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4" name="TextBox 13"/>
          <p:cNvSpPr txBox="1"/>
          <p:nvPr/>
        </p:nvSpPr>
        <p:spPr>
          <a:xfrm>
            <a:off x="3296593" y="4049113"/>
            <a:ext cx="954727" cy="8092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5" name="TextBox 14"/>
          <p:cNvSpPr txBox="1"/>
          <p:nvPr/>
        </p:nvSpPr>
        <p:spPr>
          <a:xfrm>
            <a:off x="2556250" y="4046627"/>
            <a:ext cx="756748" cy="80927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877243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2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2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4310" y="508247"/>
            <a:ext cx="10018713" cy="903303"/>
          </a:xfrm>
        </p:spPr>
        <p:txBody>
          <a:bodyPr/>
          <a:lstStyle/>
          <a:p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užduotis 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23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en-US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lt-LT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84309" y="1322773"/>
            <a:ext cx="10018713" cy="5086903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Žvejys iš prieplaukos išplaukė valtimi prieš srovę. Nuplaukęs 9 km, jis nustojo irkluoti ir pradėjo žvejoti. Praėjus 8 valandoms nuo išplaukimo momento, srovė valtį atnešė atgal į prieplauką. </a:t>
            </a:r>
          </a:p>
          <a:p>
            <a:pPr marL="0" indent="0" algn="just">
              <a:buNone/>
            </a:pP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Koks yra upės tėkmės greitis, jei valties savasis greitis lygus 6 km/h?</a:t>
            </a:r>
          </a:p>
        </p:txBody>
      </p:sp>
      <p:pic>
        <p:nvPicPr>
          <p:cNvPr id="4" name="Picture 8" descr="Dėmesio – Kauno lopšelis-darželis „Klausutis“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8230" y="38699"/>
            <a:ext cx="1188188" cy="1491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6" name="Tiesioji jungtis 5"/>
          <p:cNvCxnSpPr/>
          <p:nvPr/>
        </p:nvCxnSpPr>
        <p:spPr>
          <a:xfrm>
            <a:off x="7514897" y="2060028"/>
            <a:ext cx="3988125" cy="1051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7" name="Tiesioji jungtis 6"/>
          <p:cNvCxnSpPr/>
          <p:nvPr/>
        </p:nvCxnSpPr>
        <p:spPr>
          <a:xfrm flipV="1">
            <a:off x="1484308" y="2732690"/>
            <a:ext cx="2730340" cy="2627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9" name="Tiesioji jungtis 8"/>
          <p:cNvCxnSpPr/>
          <p:nvPr/>
        </p:nvCxnSpPr>
        <p:spPr>
          <a:xfrm>
            <a:off x="8986345" y="2719016"/>
            <a:ext cx="2312276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>
            <a:off x="1524621" y="3364100"/>
            <a:ext cx="6892437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4" name="Tiesioji jungtis 13"/>
          <p:cNvCxnSpPr/>
          <p:nvPr/>
        </p:nvCxnSpPr>
        <p:spPr>
          <a:xfrm flipV="1">
            <a:off x="1634359" y="4711516"/>
            <a:ext cx="8508124" cy="18904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16" name="Tiesioji jungtis 15"/>
          <p:cNvCxnSpPr/>
          <p:nvPr/>
        </p:nvCxnSpPr>
        <p:spPr>
          <a:xfrm>
            <a:off x="4692869" y="4022043"/>
            <a:ext cx="6448097" cy="104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0" name="Tiesioji jungtis 19"/>
          <p:cNvCxnSpPr/>
          <p:nvPr/>
        </p:nvCxnSpPr>
        <p:spPr>
          <a:xfrm>
            <a:off x="1744717" y="5644055"/>
            <a:ext cx="6820664" cy="5255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2" name="Tiesioji jungtis 21"/>
          <p:cNvCxnSpPr/>
          <p:nvPr/>
        </p:nvCxnSpPr>
        <p:spPr>
          <a:xfrm>
            <a:off x="9882627" y="5644055"/>
            <a:ext cx="1415994" cy="0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cxnSp>
        <p:nvCxnSpPr>
          <p:cNvPr id="26" name="Tiesioji jungtis 25"/>
          <p:cNvCxnSpPr/>
          <p:nvPr/>
        </p:nvCxnSpPr>
        <p:spPr>
          <a:xfrm>
            <a:off x="1634359" y="6216869"/>
            <a:ext cx="4755931" cy="36786"/>
          </a:xfrm>
          <a:prstGeom prst="line">
            <a:avLst/>
          </a:prstGeom>
          <a:ln w="76200">
            <a:solidFill>
              <a:srgbClr val="FFC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28" name="TextBox 27"/>
          <p:cNvSpPr txBox="1"/>
          <p:nvPr/>
        </p:nvSpPr>
        <p:spPr>
          <a:xfrm>
            <a:off x="6936828" y="4702586"/>
            <a:ext cx="7672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600" b="1" dirty="0">
                <a:solidFill>
                  <a:srgbClr val="FF0000"/>
                </a:solidFill>
              </a:rPr>
              <a:t>?</a:t>
            </a:r>
            <a:endParaRPr lang="lt-LT" sz="3600" dirty="0"/>
          </a:p>
        </p:txBody>
      </p:sp>
      <p:sp>
        <p:nvSpPr>
          <p:cNvPr id="29" name="Suapvalintas stačiakampis 28"/>
          <p:cNvSpPr/>
          <p:nvPr/>
        </p:nvSpPr>
        <p:spPr>
          <a:xfrm>
            <a:off x="7241628" y="2175641"/>
            <a:ext cx="1323753" cy="583325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0" name="Suapvalintas stačiakampis 29"/>
          <p:cNvSpPr/>
          <p:nvPr/>
        </p:nvSpPr>
        <p:spPr>
          <a:xfrm>
            <a:off x="10825793" y="2810164"/>
            <a:ext cx="945656" cy="523451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1" name="Suapvalintas stačiakampis 30"/>
          <p:cNvSpPr/>
          <p:nvPr/>
        </p:nvSpPr>
        <p:spPr>
          <a:xfrm>
            <a:off x="6504450" y="5685272"/>
            <a:ext cx="1777702" cy="583325"/>
          </a:xfrm>
          <a:prstGeom prst="roundRect">
            <a:avLst/>
          </a:prstGeom>
          <a:solidFill>
            <a:schemeClr val="accent3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48097017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 animBg="1"/>
      <p:bldP spid="30" grpId="0" animBg="1"/>
      <p:bldP spid="31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Lentelė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14915"/>
                  </p:ext>
                </p:extLst>
              </p:nvPr>
            </p:nvGraphicFramePr>
            <p:xfrm>
              <a:off x="1945952" y="692457"/>
              <a:ext cx="8496916" cy="33136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2422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935663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PLAUKĖ </a:t>
                          </a:r>
                          <a:r>
                            <a:rPr lang="en-US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PRIE</a:t>
                          </a:r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Š</a:t>
                          </a:r>
                          <a:r>
                            <a:rPr lang="lt-LT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SROVĘ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 – x)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6 –</m:t>
                                    </m:r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SROVĖ NUNEŠĖ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8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9</m:t>
                                    </m:r>
                                  </m:num>
                                  <m:den>
                                    <m:r>
                                      <a:rPr lang="lt-LT" sz="28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Lentelė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841814915"/>
                  </p:ext>
                </p:extLst>
              </p:nvPr>
            </p:nvGraphicFramePr>
            <p:xfrm>
              <a:off x="1945952" y="692457"/>
              <a:ext cx="8496916" cy="3313652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24229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24229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005840">
                    <a:tc>
                      <a:txBody>
                        <a:bodyPr/>
                        <a:lstStyle/>
                        <a:p>
                          <a:pPr/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PLAUKĖ </a:t>
                          </a:r>
                          <a:r>
                            <a:rPr lang="en-US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PRIE</a:t>
                          </a:r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Š</a:t>
                          </a:r>
                          <a:r>
                            <a:rPr lang="lt-LT" b="1" baseline="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SROVĘ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(6 – x)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95263" r="-1146" b="-10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153906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SROVĖ NUNEŠĖ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9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>
                          <a:blip r:embed="rId2"/>
                          <a:stretch>
                            <a:fillRect l="-300000" t="-195263" r="-1146" b="-1053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3" name="TextBox 2"/>
          <p:cNvSpPr txBox="1"/>
          <p:nvPr/>
        </p:nvSpPr>
        <p:spPr>
          <a:xfrm>
            <a:off x="2521258" y="204186"/>
            <a:ext cx="52467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Sakykime, kad upės tėkmės greitis x km/h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068497" y="4509856"/>
                <a:ext cx="2086253" cy="7918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lt-L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6 –</m:t>
                        </m:r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lt-LT" sz="32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sz="32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lt-LT" sz="32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lt-LT" sz="3200" dirty="0"/>
                  <a:t> </a:t>
                </a:r>
                <a:r>
                  <a:rPr lang="en-US" sz="3200" dirty="0"/>
                  <a:t>= 8</a:t>
                </a:r>
                <a:r>
                  <a:rPr lang="lt-LT" sz="3200" dirty="0"/>
                  <a:t> </a:t>
                </a: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68497" y="4509856"/>
                <a:ext cx="2086253" cy="791820"/>
              </a:xfrm>
              <a:prstGeom prst="rect">
                <a:avLst/>
              </a:prstGeom>
              <a:blipFill rotWithShape="0">
                <a:blip r:embed="rId3"/>
                <a:stretch>
                  <a:fillRect b="-12308"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/>
          <p:cNvSpPr txBox="1"/>
          <p:nvPr/>
        </p:nvSpPr>
        <p:spPr>
          <a:xfrm>
            <a:off x="4659086" y="2020389"/>
            <a:ext cx="1079863" cy="5660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7" name="TextBox 6"/>
          <p:cNvSpPr txBox="1"/>
          <p:nvPr/>
        </p:nvSpPr>
        <p:spPr>
          <a:xfrm>
            <a:off x="4659086" y="3191692"/>
            <a:ext cx="1079863" cy="5660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6305006" y="2059723"/>
            <a:ext cx="1826537" cy="61380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9" name="TextBox 8"/>
          <p:cNvSpPr txBox="1"/>
          <p:nvPr/>
        </p:nvSpPr>
        <p:spPr>
          <a:xfrm>
            <a:off x="6688098" y="3115576"/>
            <a:ext cx="1079863" cy="56605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0" name="TextBox 9"/>
          <p:cNvSpPr txBox="1"/>
          <p:nvPr/>
        </p:nvSpPr>
        <p:spPr>
          <a:xfrm>
            <a:off x="8625840" y="1883230"/>
            <a:ext cx="1232263" cy="8556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1" name="TextBox 10"/>
          <p:cNvSpPr txBox="1"/>
          <p:nvPr/>
        </p:nvSpPr>
        <p:spPr>
          <a:xfrm>
            <a:off x="8717110" y="3014418"/>
            <a:ext cx="1232263" cy="85561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2" name="TextBox 11"/>
          <p:cNvSpPr txBox="1"/>
          <p:nvPr/>
        </p:nvSpPr>
        <p:spPr>
          <a:xfrm>
            <a:off x="1872344" y="4519321"/>
            <a:ext cx="827314" cy="782355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3" name="TextBox 12"/>
          <p:cNvSpPr txBox="1"/>
          <p:nvPr/>
        </p:nvSpPr>
        <p:spPr>
          <a:xfrm>
            <a:off x="3021876" y="4509856"/>
            <a:ext cx="357050" cy="7918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4" name="TextBox 13"/>
          <p:cNvSpPr txBox="1"/>
          <p:nvPr/>
        </p:nvSpPr>
        <p:spPr>
          <a:xfrm>
            <a:off x="2699657" y="4509856"/>
            <a:ext cx="322218" cy="7918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5" name="TextBox 14"/>
          <p:cNvSpPr txBox="1"/>
          <p:nvPr/>
        </p:nvSpPr>
        <p:spPr>
          <a:xfrm>
            <a:off x="3378925" y="4509856"/>
            <a:ext cx="452846" cy="791820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99871100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1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2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4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484310" y="454981"/>
            <a:ext cx="10018713" cy="912180"/>
          </a:xfrm>
        </p:spPr>
        <p:txBody>
          <a:bodyPr>
            <a:normAutofit fontScale="90000"/>
          </a:bodyPr>
          <a:lstStyle/>
          <a:p>
            <a:r>
              <a:rPr lang="lt-LT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Užduotys savarankiškam darbui</a:t>
            </a: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274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541665" y="1848775"/>
            <a:ext cx="10465034" cy="43618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Autobusas nuvažiavo 200 km per 3 valandas. Pirmuosius 160 km autobuso greitis buvo      2 kartus didesnis negu likusią kelio dalį. </a:t>
            </a:r>
          </a:p>
          <a:p>
            <a:pPr marL="0" indent="0" algn="just">
              <a:buNone/>
            </a:pPr>
            <a:r>
              <a:rPr lang="lt-LT" sz="4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Kokiu greičiu autobusas važiavo likusią dalį kelio?</a:t>
            </a:r>
          </a:p>
        </p:txBody>
      </p:sp>
      <p:pic>
        <p:nvPicPr>
          <p:cNvPr id="9224" name="Picture 8" descr="DĖMESIO! SVARBI INFOMACIJA - Vilniaus Naujosios Vilnios Muzikos Mokyk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42371" y="62144"/>
            <a:ext cx="2149629" cy="2387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Tiesioji jungtis 6"/>
          <p:cNvCxnSpPr/>
          <p:nvPr/>
        </p:nvCxnSpPr>
        <p:spPr>
          <a:xfrm>
            <a:off x="7798676" y="2921876"/>
            <a:ext cx="0" cy="0"/>
          </a:xfrm>
          <a:prstGeom prst="line">
            <a:avLst/>
          </a:prstGeom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0" name="Tiesioji jungtis 9"/>
          <p:cNvCxnSpPr/>
          <p:nvPr/>
        </p:nvCxnSpPr>
        <p:spPr>
          <a:xfrm flipV="1">
            <a:off x="1650124" y="3513848"/>
            <a:ext cx="2706413" cy="42668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 flipV="1">
            <a:off x="1650124" y="5097517"/>
            <a:ext cx="3132083" cy="2509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3" name="Tiesioji jungtis 12"/>
          <p:cNvCxnSpPr/>
          <p:nvPr/>
        </p:nvCxnSpPr>
        <p:spPr>
          <a:xfrm>
            <a:off x="5391807" y="4206373"/>
            <a:ext cx="4971393" cy="50317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14" name="Tiesioji jungtis 13"/>
          <p:cNvCxnSpPr/>
          <p:nvPr/>
        </p:nvCxnSpPr>
        <p:spPr>
          <a:xfrm>
            <a:off x="9007366" y="3513848"/>
            <a:ext cx="1431350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2" name="Tiesioji jungtis 21"/>
          <p:cNvCxnSpPr/>
          <p:nvPr/>
        </p:nvCxnSpPr>
        <p:spPr>
          <a:xfrm>
            <a:off x="9406759" y="5122607"/>
            <a:ext cx="2522482" cy="0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25" name="Tiesioji jungtis 24"/>
          <p:cNvCxnSpPr/>
          <p:nvPr/>
        </p:nvCxnSpPr>
        <p:spPr>
          <a:xfrm flipV="1">
            <a:off x="1650124" y="5770178"/>
            <a:ext cx="1177159" cy="26087"/>
          </a:xfrm>
          <a:prstGeom prst="line">
            <a:avLst/>
          </a:prstGeom>
          <a:ln w="76200"/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7" name="Ovalas 26"/>
          <p:cNvSpPr/>
          <p:nvPr/>
        </p:nvSpPr>
        <p:spPr>
          <a:xfrm>
            <a:off x="6493665" y="2233078"/>
            <a:ext cx="5435576" cy="794496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9" name="Ovalas 28"/>
          <p:cNvSpPr/>
          <p:nvPr/>
        </p:nvSpPr>
        <p:spPr>
          <a:xfrm>
            <a:off x="4319752" y="3027574"/>
            <a:ext cx="2173914" cy="597802"/>
          </a:xfrm>
          <a:prstGeom prst="ellipse">
            <a:avLst/>
          </a:prstGeom>
          <a:solidFill>
            <a:schemeClr val="accent6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30" name="Ovalas 29"/>
          <p:cNvSpPr/>
          <p:nvPr/>
        </p:nvSpPr>
        <p:spPr>
          <a:xfrm>
            <a:off x="1484310" y="3625376"/>
            <a:ext cx="4023111" cy="682979"/>
          </a:xfrm>
          <a:prstGeom prst="ellipse">
            <a:avLst/>
          </a:prstGeom>
          <a:solidFill>
            <a:schemeClr val="accent4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28" name="TextBox 27"/>
          <p:cNvSpPr txBox="1"/>
          <p:nvPr/>
        </p:nvSpPr>
        <p:spPr>
          <a:xfrm>
            <a:off x="3662854" y="4221538"/>
            <a:ext cx="69368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lt-LT" sz="3200" b="1" dirty="0">
                <a:solidFill>
                  <a:srgbClr val="FF0000"/>
                </a:solidFill>
              </a:rPr>
              <a:t>?</a:t>
            </a:r>
            <a:endParaRPr lang="lt-LT" sz="3200" dirty="0"/>
          </a:p>
        </p:txBody>
      </p:sp>
    </p:spTree>
    <p:extLst>
      <p:ext uri="{BB962C8B-B14F-4D97-AF65-F5344CB8AC3E}">
        <p14:creationId xmlns:p14="http://schemas.microsoft.com/office/powerpoint/2010/main" val="395507809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9" grpId="0" animBg="1"/>
      <p:bldP spid="30" grpId="0" animBg="1"/>
      <p:bldP spid="2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ksto vietos rezervavimo ženklas 2"/>
              <p:cNvSpPr>
                <a:spLocks noGrp="1"/>
              </p:cNvSpPr>
              <p:nvPr>
                <p:ph type="body" idx="1"/>
              </p:nvPr>
            </p:nvSpPr>
            <p:spPr>
              <a:xfrm>
                <a:off x="2040196" y="3311370"/>
                <a:ext cx="2466739" cy="1242875"/>
              </a:xfrm>
            </p:spPr>
            <p:txBody>
              <a:bodyPr/>
              <a:lstStyle/>
              <a:p>
                <a:pPr algn="l"/>
                <a14:m>
                  <m:oMath xmlns:m="http://schemas.openxmlformats.org/officeDocument/2006/math">
                    <m:f>
                      <m:fPr>
                        <m:ctrlPr>
                          <a:rPr lang="lt-LT" sz="28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0</m:t>
                        </m:r>
                      </m:num>
                      <m:den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lt-LT" sz="2800" dirty="0"/>
                  <a:t> 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lt-LT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40</m:t>
                        </m:r>
                      </m:num>
                      <m:den>
                        <m:r>
                          <a:rPr lang="lt-LT" sz="2800" i="1">
                            <a:latin typeface="Cambria Math" panose="02040503050406030204" pitchFamily="18" charset="0"/>
                          </a:rPr>
                          <m:t>𝑥</m:t>
                        </m:r>
                      </m:den>
                    </m:f>
                  </m:oMath>
                </a14:m>
                <a:r>
                  <a:rPr lang="lt-LT" sz="2800" dirty="0"/>
                  <a:t> </a:t>
                </a:r>
                <a:r>
                  <a:rPr lang="en-US" sz="2800" dirty="0"/>
                  <a:t>= 3</a:t>
                </a:r>
                <a:r>
                  <a:rPr lang="lt-LT" sz="2800" dirty="0"/>
                  <a:t> </a:t>
                </a:r>
                <a:endParaRPr lang="lt-LT" dirty="0"/>
              </a:p>
            </p:txBody>
          </p:sp>
        </mc:Choice>
        <mc:Fallback xmlns="">
          <p:sp>
            <p:nvSpPr>
              <p:cNvPr id="3" name="Teksto vietos rezervavimo ženklas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2040196" y="3311370"/>
                <a:ext cx="2466739" cy="1242875"/>
              </a:xfr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lt-LT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5" name="Lentelė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9705143"/>
                  </p:ext>
                </p:extLst>
              </p:nvPr>
            </p:nvGraphicFramePr>
            <p:xfrm>
              <a:off x="2040196" y="237876"/>
              <a:ext cx="8426576" cy="30734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66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066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066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0664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024498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24498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 kelio dalis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160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2x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lt-LT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160</m:t>
                                  </m:r>
                                </m:num>
                                <m:den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r>
                            <a:rPr lang="en-US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 = </a:t>
                          </a:r>
                          <a14:m>
                            <m:oMath xmlns:m="http://schemas.openxmlformats.org/officeDocument/2006/math">
                              <m:f>
                                <m:fPr>
                                  <m:ctrlPr>
                                    <a:rPr lang="lt-LT" sz="280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sz="2800" b="0" i="1" smtClean="0">
                                      <a:latin typeface="Cambria Math" panose="02040503050406030204" pitchFamily="18" charset="0"/>
                                    </a:rPr>
                                    <m:t>8</m:t>
                                  </m:r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num>
                                <m:den>
                                  <m:r>
                                    <a:rPr lang="lt-LT" sz="2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den>
                              </m:f>
                            </m:oMath>
                          </a14:m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24498">
                    <a:tc>
                      <a:txBody>
                        <a:bodyPr/>
                        <a:lstStyle/>
                        <a:p>
                          <a:r>
                            <a:rPr lang="lt-LT" b="1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II kelio dalis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 km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f>
                                  <m:fPr>
                                    <m:ctrlPr>
                                      <a:rPr lang="lt-LT" sz="240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40</m:t>
                                    </m:r>
                                  </m:num>
                                  <m:den>
                                    <m:r>
                                      <a:rPr lang="lt-LT" sz="2400" b="0" i="1" smtClean="0">
                                        <a:latin typeface="Cambria Math" panose="02040503050406030204" pitchFamily="18" charset="0"/>
                                      </a:rPr>
                                      <m:t>𝑥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Choice>
        <mc:Fallback xmlns="">
          <p:graphicFrame>
            <p:nvGraphicFramePr>
              <p:cNvPr id="5" name="Lentelė 4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289705143"/>
                  </p:ext>
                </p:extLst>
              </p:nvPr>
            </p:nvGraphicFramePr>
            <p:xfrm>
              <a:off x="2040196" y="237876"/>
              <a:ext cx="8426576" cy="3073494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2106644">
                      <a:extLst>
                        <a:ext uri="{9D8B030D-6E8A-4147-A177-3AD203B41FA5}">
                          <a16:colId xmlns:a16="http://schemas.microsoft.com/office/drawing/2014/main" val="20000"/>
                        </a:ext>
                      </a:extLst>
                    </a:gridCol>
                    <a:gridCol w="2106644">
                      <a:extLst>
                        <a:ext uri="{9D8B030D-6E8A-4147-A177-3AD203B41FA5}">
                          <a16:colId xmlns:a16="http://schemas.microsoft.com/office/drawing/2014/main" val="20001"/>
                        </a:ext>
                      </a:extLst>
                    </a:gridCol>
                    <a:gridCol w="2106644">
                      <a:extLst>
                        <a:ext uri="{9D8B030D-6E8A-4147-A177-3AD203B41FA5}">
                          <a16:colId xmlns:a16="http://schemas.microsoft.com/office/drawing/2014/main" val="20002"/>
                        </a:ext>
                      </a:extLst>
                    </a:gridCol>
                    <a:gridCol w="2106644">
                      <a:extLst>
                        <a:ext uri="{9D8B030D-6E8A-4147-A177-3AD203B41FA5}">
                          <a16:colId xmlns:a16="http://schemas.microsoft.com/office/drawing/2014/main" val="20003"/>
                        </a:ext>
                      </a:extLst>
                    </a:gridCol>
                  </a:tblGrid>
                  <a:tr h="1024498">
                    <a:tc>
                      <a:txBody>
                        <a:bodyPr/>
                        <a:lstStyle/>
                        <a:p>
                          <a:endParaRPr lang="lt-LT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s</a:t>
                          </a:r>
                        </a:p>
                        <a:p>
                          <a:pPr algn="ctr"/>
                          <a:r>
                            <a:rPr lang="lt-LT" sz="24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(kelias)</a:t>
                          </a:r>
                          <a:endParaRPr lang="lt-LT" sz="24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v</a:t>
                          </a:r>
                        </a:p>
                        <a:p>
                          <a:pPr algn="ctr"/>
                          <a:r>
                            <a:rPr lang="lt-LT" sz="2400" b="1" kern="1200" dirty="0" smtClean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(greitis)</a:t>
                          </a:r>
                          <a:endParaRPr lang="lt-LT" sz="2400" b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36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t</a:t>
                          </a:r>
                        </a:p>
                        <a:p>
                          <a:pPr marL="0" algn="ctr" defTabSz="457200" rtl="0" eaLnBrk="1" latinLnBrk="0" hangingPunct="1"/>
                          <a:r>
                            <a:rPr lang="lt-LT" sz="2400" b="1" kern="1200" dirty="0" smtClean="0">
                              <a:solidFill>
                                <a:schemeClr val="lt1"/>
                              </a:solidFill>
                              <a:latin typeface="Times New Roman" panose="02020603050405020304" pitchFamily="18" charset="0"/>
                              <a:ea typeface="+mn-ea"/>
                              <a:cs typeface="Times New Roman" panose="02020603050405020304" pitchFamily="18" charset="0"/>
                            </a:rPr>
                            <a:t>(laikas)</a:t>
                          </a:r>
                          <a:endParaRPr lang="lt-LT" sz="2400" b="1" kern="1200" dirty="0">
                            <a:solidFill>
                              <a:schemeClr val="lt1"/>
                            </a:solidFill>
                            <a:latin typeface="Times New Roman" panose="02020603050405020304" pitchFamily="18" charset="0"/>
                            <a:ea typeface="+mn-ea"/>
                            <a:cs typeface="Times New Roman" panose="02020603050405020304" pitchFamily="18" charset="0"/>
                          </a:endParaRPr>
                        </a:p>
                      </a:txBody>
                      <a:tcPr/>
                    </a:tc>
                    <a:extLst>
                      <a:ext uri="{0D108BD9-81ED-4DB2-BD59-A6C34878D82A}">
                        <a16:rowId xmlns:a16="http://schemas.microsoft.com/office/drawing/2014/main" val="10000"/>
                      </a:ext>
                    </a:extLst>
                  </a:tr>
                  <a:tr h="1024498">
                    <a:tc>
                      <a:txBody>
                        <a:bodyPr/>
                        <a:lstStyle/>
                        <a:p>
                          <a:r>
                            <a:rPr lang="lt-LT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 kelio dalis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160 km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2x km/h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000" t="-108876" r="-1445" b="-100592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1"/>
                      </a:ext>
                    </a:extLst>
                  </a:tr>
                  <a:tr h="1024498">
                    <a:tc>
                      <a:txBody>
                        <a:bodyPr/>
                        <a:lstStyle/>
                        <a:p>
                          <a:r>
                            <a:rPr lang="lt-LT" b="1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II kelio dalis</a:t>
                          </a:r>
                          <a:endParaRPr lang="lt-LT" b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40 km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lt-LT" sz="2800" dirty="0" smtClean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</a:rPr>
                            <a:t>x km/h</a:t>
                          </a:r>
                          <a:endParaRPr lang="lt-LT" sz="28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endParaRPr>
                        </a:p>
                      </a:txBody>
                      <a:tcPr anchor="ctr"/>
                    </a:tc>
                    <a:tc>
                      <a:txBody>
                        <a:bodyPr/>
                        <a:lstStyle/>
                        <a:p>
                          <a:endParaRPr lang="lt-LT"/>
                        </a:p>
                      </a:txBody>
                      <a:tcPr anchor="ctr">
                        <a:blipFill>
                          <a:blip r:embed="rId3"/>
                          <a:stretch>
                            <a:fillRect l="-300000" t="-210119" r="-1445" b="-1190"/>
                          </a:stretch>
                        </a:blipFill>
                      </a:tcPr>
                    </a:tc>
                    <a:extLst>
                      <a:ext uri="{0D108BD9-81ED-4DB2-BD59-A6C34878D82A}">
                        <a16:rowId xmlns:a16="http://schemas.microsoft.com/office/drawing/2014/main" val="10002"/>
                      </a:ext>
                    </a:extLst>
                  </a:tr>
                </a:tbl>
              </a:graphicData>
            </a:graphic>
          </p:graphicFrame>
        </mc:Fallback>
      </mc:AlternateContent>
      <p:sp>
        <p:nvSpPr>
          <p:cNvPr id="2" name="TextBox 1"/>
          <p:cNvSpPr txBox="1"/>
          <p:nvPr/>
        </p:nvSpPr>
        <p:spPr>
          <a:xfrm>
            <a:off x="4506935" y="1524000"/>
            <a:ext cx="1345225" cy="47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6" name="TextBox 5"/>
          <p:cNvSpPr txBox="1"/>
          <p:nvPr/>
        </p:nvSpPr>
        <p:spPr>
          <a:xfrm>
            <a:off x="4506935" y="2512423"/>
            <a:ext cx="1345225" cy="47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7" name="TextBox 6"/>
          <p:cNvSpPr txBox="1"/>
          <p:nvPr/>
        </p:nvSpPr>
        <p:spPr>
          <a:xfrm>
            <a:off x="6575221" y="1523999"/>
            <a:ext cx="1345225" cy="47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8" name="TextBox 7"/>
          <p:cNvSpPr txBox="1"/>
          <p:nvPr/>
        </p:nvSpPr>
        <p:spPr>
          <a:xfrm>
            <a:off x="6575220" y="2512423"/>
            <a:ext cx="1345225" cy="4702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9" name="TextBox 8"/>
          <p:cNvSpPr txBox="1"/>
          <p:nvPr/>
        </p:nvSpPr>
        <p:spPr>
          <a:xfrm>
            <a:off x="8726238" y="1523998"/>
            <a:ext cx="1358288" cy="5921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10" name="TextBox 9"/>
          <p:cNvSpPr txBox="1"/>
          <p:nvPr/>
        </p:nvSpPr>
        <p:spPr>
          <a:xfrm>
            <a:off x="8726238" y="2512423"/>
            <a:ext cx="1358288" cy="592185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  <p:sp>
        <p:nvSpPr>
          <p:cNvPr id="4" name="TextBox 3"/>
          <p:cNvSpPr txBox="1"/>
          <p:nvPr/>
        </p:nvSpPr>
        <p:spPr>
          <a:xfrm>
            <a:off x="1785257" y="3570514"/>
            <a:ext cx="2081349" cy="78377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682157199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xit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3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6" grpId="0" animBg="1"/>
      <p:bldP spid="7" grpId="0" animBg="1"/>
      <p:bldP spid="8" grpId="0" animBg="1"/>
      <p:bldP spid="9" grpId="0" animBg="1"/>
      <p:bldP spid="10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as 1"/>
          <p:cNvSpPr>
            <a:spLocks noGrp="1"/>
          </p:cNvSpPr>
          <p:nvPr>
            <p:ph type="title"/>
          </p:nvPr>
        </p:nvSpPr>
        <p:spPr>
          <a:xfrm>
            <a:off x="1297880" y="810087"/>
            <a:ext cx="10018713" cy="628095"/>
          </a:xfrm>
        </p:spPr>
        <p:txBody>
          <a:bodyPr>
            <a:normAutofit fontScale="90000"/>
          </a:bodyPr>
          <a:lstStyle/>
          <a:p>
            <a:r>
              <a:rPr lang="lt-LT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Nr. 235</a:t>
            </a: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1484310" y="1305017"/>
            <a:ext cx="10018713" cy="448618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lt-LT" sz="4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Motorinė valtis nuplaukė 46 km upe pasroviui ir 10 km ežeru per 2h 30 min. Koks yra valties savasis greitis, jei upės tėkmės greitis lygus 3 km/h?</a:t>
            </a:r>
          </a:p>
        </p:txBody>
      </p:sp>
      <p:sp>
        <p:nvSpPr>
          <p:cNvPr id="4" name="Suapvalintas stačiakampis 3"/>
          <p:cNvSpPr/>
          <p:nvPr/>
        </p:nvSpPr>
        <p:spPr>
          <a:xfrm>
            <a:off x="8355724" y="2175641"/>
            <a:ext cx="1849821" cy="52551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5" name="Suapvalintas stačiakampis 4"/>
          <p:cNvSpPr/>
          <p:nvPr/>
        </p:nvSpPr>
        <p:spPr>
          <a:xfrm>
            <a:off x="4603531" y="2927131"/>
            <a:ext cx="1703705" cy="52551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6" name="Suapvalintas stačiakampis 5"/>
          <p:cNvSpPr/>
          <p:nvPr/>
        </p:nvSpPr>
        <p:spPr>
          <a:xfrm>
            <a:off x="8665779" y="2927131"/>
            <a:ext cx="2748455" cy="52551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sp>
        <p:nvSpPr>
          <p:cNvPr id="7" name="Suapvalintas stačiakampis 6"/>
          <p:cNvSpPr/>
          <p:nvPr/>
        </p:nvSpPr>
        <p:spPr>
          <a:xfrm>
            <a:off x="6505903" y="4377558"/>
            <a:ext cx="1849821" cy="525518"/>
          </a:xfrm>
          <a:prstGeom prst="roundRect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lt-LT"/>
          </a:p>
        </p:txBody>
      </p:sp>
      <p:cxnSp>
        <p:nvCxnSpPr>
          <p:cNvPr id="9" name="Tiesioji jungtis 8"/>
          <p:cNvCxnSpPr/>
          <p:nvPr/>
        </p:nvCxnSpPr>
        <p:spPr>
          <a:xfrm>
            <a:off x="1650124" y="3532343"/>
            <a:ext cx="2186152" cy="0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Tiesioji jungtis 11"/>
          <p:cNvCxnSpPr/>
          <p:nvPr/>
        </p:nvCxnSpPr>
        <p:spPr>
          <a:xfrm flipV="1">
            <a:off x="6307236" y="3532343"/>
            <a:ext cx="1334299" cy="15765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Tiesioji jungtis 13"/>
          <p:cNvCxnSpPr/>
          <p:nvPr/>
        </p:nvCxnSpPr>
        <p:spPr>
          <a:xfrm>
            <a:off x="1650124" y="4233475"/>
            <a:ext cx="7451835" cy="254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Tiesioji jungtis 15"/>
          <p:cNvCxnSpPr/>
          <p:nvPr/>
        </p:nvCxnSpPr>
        <p:spPr>
          <a:xfrm>
            <a:off x="1739462" y="5019557"/>
            <a:ext cx="3084786" cy="25409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Tiesioji jungtis 17"/>
          <p:cNvCxnSpPr/>
          <p:nvPr/>
        </p:nvCxnSpPr>
        <p:spPr>
          <a:xfrm flipV="1">
            <a:off x="10415752" y="4377558"/>
            <a:ext cx="1087271" cy="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54295766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aksas">
  <a:themeElements>
    <a:clrScheme name="Paralaksas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aksas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aksas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ppt/theme/theme2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„Office“ 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Paralaksas</Template>
  <TotalTime>967</TotalTime>
  <Words>369</Words>
  <Application>Microsoft Office PowerPoint</Application>
  <PresentationFormat>Plačiaekranė</PresentationFormat>
  <Paragraphs>88</Paragraphs>
  <Slides>11</Slides>
  <Notes>0</Notes>
  <HiddenSlides>0</HiddenSlides>
  <MMClips>0</MMClips>
  <ScaleCrop>false</ScaleCrop>
  <HeadingPairs>
    <vt:vector size="6" baseType="variant">
      <vt:variant>
        <vt:lpstr>Naudojami šriftai</vt:lpstr>
      </vt:variant>
      <vt:variant>
        <vt:i4>7</vt:i4>
      </vt:variant>
      <vt:variant>
        <vt:lpstr>Tema</vt:lpstr>
      </vt:variant>
      <vt:variant>
        <vt:i4>2</vt:i4>
      </vt:variant>
      <vt:variant>
        <vt:lpstr>Skaidrių pavadinimai</vt:lpstr>
      </vt:variant>
      <vt:variant>
        <vt:i4>11</vt:i4>
      </vt:variant>
    </vt:vector>
  </HeadingPairs>
  <TitlesOfParts>
    <vt:vector size="20" baseType="lpstr">
      <vt:lpstr>Arial</vt:lpstr>
      <vt:lpstr>Calibri</vt:lpstr>
      <vt:lpstr>Calibri Light</vt:lpstr>
      <vt:lpstr>Cambria Math</vt:lpstr>
      <vt:lpstr>Corbel</vt:lpstr>
      <vt:lpstr>Monotype Corsiva</vt:lpstr>
      <vt:lpstr>Times New Roman</vt:lpstr>
      <vt:lpstr>Paralaksas</vt:lpstr>
      <vt:lpstr>„Office“ tema</vt:lpstr>
      <vt:lpstr>Integruota  matematikos ir lietuvių kalbos pamoka  Atidusis tekstinių uždavinių skaitymas ir sprendimas, sudarant trupmenines lygtis</vt:lpstr>
      <vt:lpstr>Pamokos uždavinys: </vt:lpstr>
      <vt:lpstr>1 užduotis (Nr. 239)</vt:lpstr>
      <vt:lpstr>„PowerPoint“ pateiktis</vt:lpstr>
      <vt:lpstr>2 užduotis (Nr. 237)</vt:lpstr>
      <vt:lpstr>„PowerPoint“ pateiktis</vt:lpstr>
      <vt:lpstr>Užduotys savarankiškam darbui Nr. 274</vt:lpstr>
      <vt:lpstr>„PowerPoint“ pateiktis</vt:lpstr>
      <vt:lpstr>Nr. 235</vt:lpstr>
      <vt:lpstr>46/(x+3) + 10/x =2,5</vt:lpstr>
      <vt:lpstr>„PowerPoint“ pateiktis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Integruota  matematikos ir lietuvių kalbos pamoka  2020-02-03 Matematikos mokytoja Vida Ulinskienė Lietuvių kalbos mokytoja Rima Bartkienė</dc:title>
  <dc:creator>Mokytoja</dc:creator>
  <cp:lastModifiedBy>Mokytojas</cp:lastModifiedBy>
  <cp:revision>97</cp:revision>
  <cp:lastPrinted>2020-02-03T08:42:37Z</cp:lastPrinted>
  <dcterms:created xsi:type="dcterms:W3CDTF">2020-01-29T13:26:12Z</dcterms:created>
  <dcterms:modified xsi:type="dcterms:W3CDTF">2021-11-19T07:40:27Z</dcterms:modified>
</cp:coreProperties>
</file>